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35" r:id="rId2"/>
    <p:sldId id="336" r:id="rId3"/>
    <p:sldId id="311" r:id="rId4"/>
    <p:sldId id="316" r:id="rId5"/>
    <p:sldId id="317" r:id="rId6"/>
    <p:sldId id="337" r:id="rId7"/>
    <p:sldId id="318" r:id="rId8"/>
    <p:sldId id="331" r:id="rId9"/>
    <p:sldId id="339" r:id="rId10"/>
    <p:sldId id="333" r:id="rId11"/>
    <p:sldId id="338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2"/>
    <p:restoredTop sz="95781"/>
  </p:normalViewPr>
  <p:slideViewPr>
    <p:cSldViewPr snapToGrid="0" snapToObjects="1">
      <p:cViewPr varScale="1">
        <p:scale>
          <a:sx n="67" d="100"/>
          <a:sy n="67" d="100"/>
        </p:scale>
        <p:origin x="12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7197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5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39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029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667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350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575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009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292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621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7510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0A21B-37AC-9345-B950-8F8E105B1C2C}" type="datetimeFigureOut">
              <a:rPr kumimoji="1" lang="ko-KR" altLang="en-US" smtClean="0"/>
              <a:t>2020-04-29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9E1D5-F4F6-D543-8258-6CDDA69625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495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3"/>
          <p:cNvSpPr txBox="1">
            <a:spLocks noChangeArrowheads="1"/>
          </p:cNvSpPr>
          <p:nvPr/>
        </p:nvSpPr>
        <p:spPr bwMode="auto">
          <a:xfrm>
            <a:off x="309437" y="995756"/>
            <a:ext cx="8525126" cy="19389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dirty="0">
                <a:ln w="0"/>
                <a:latin typeface="Sagona Book" panose="020B0604020202020204" pitchFamily="18" charset="0"/>
              </a:rPr>
              <a:t>Experiment 4. </a:t>
            </a:r>
          </a:p>
          <a:p>
            <a:pPr>
              <a:defRPr/>
            </a:pPr>
            <a:r>
              <a:rPr lang="en-US" altLang="ko-KR" sz="4000" dirty="0">
                <a:ln w="0"/>
                <a:latin typeface="Sagona Book" panose="020B0604020202020204" pitchFamily="18" charset="0"/>
              </a:rPr>
              <a:t>A Carbonate Analysis;</a:t>
            </a:r>
          </a:p>
          <a:p>
            <a:pPr>
              <a:defRPr/>
            </a:pPr>
            <a:r>
              <a:rPr lang="en-US" altLang="ko-KR" sz="4000" dirty="0">
                <a:ln w="0"/>
                <a:latin typeface="Sagona Book" panose="020B0604020202020204" pitchFamily="18" charset="0"/>
              </a:rPr>
              <a:t>Molar Volume of Carbon Dioxide</a:t>
            </a:r>
          </a:p>
        </p:txBody>
      </p:sp>
      <p:sp>
        <p:nvSpPr>
          <p:cNvPr id="5" name="Text Box 33"/>
          <p:cNvSpPr txBox="1">
            <a:spLocks noChangeArrowheads="1"/>
          </p:cNvSpPr>
          <p:nvPr/>
        </p:nvSpPr>
        <p:spPr bwMode="auto">
          <a:xfrm>
            <a:off x="899592" y="4077072"/>
            <a:ext cx="7200800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4800" dirty="0">
                <a:ln w="0"/>
                <a:solidFill>
                  <a:srgbClr val="0000CC"/>
                </a:solidFill>
                <a:latin typeface="Abadi Extra Light" panose="020B0204020104020204" pitchFamily="34" charset="0"/>
              </a:rPr>
              <a:t>Data Summary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96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90643"/>
              </p:ext>
            </p:extLst>
          </p:nvPr>
        </p:nvGraphicFramePr>
        <p:xfrm>
          <a:off x="803292" y="1634254"/>
          <a:ext cx="7272807" cy="12623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184576">
                  <a:extLst>
                    <a:ext uri="{9D8B030D-6E8A-4147-A177-3AD203B41FA5}">
                      <a16:colId xmlns:a16="http://schemas.microsoft.com/office/drawing/2014/main" val="74090213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6155948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578271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Trial 1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Trial 2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47504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1. Mass of generator + sample after reaction (</a:t>
                      </a:r>
                      <a:r>
                        <a:rPr lang="en-US" altLang="ko-KR" sz="1300" i="1" dirty="0">
                          <a:latin typeface="Arial Narrow" panose="020B0606020202030204" pitchFamily="34" charset="0"/>
                        </a:rPr>
                        <a:t>g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574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2. Mass loss of generator = mass 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 evolved (</a:t>
                      </a:r>
                      <a:r>
                        <a:rPr lang="en-US" altLang="ko-KR" sz="1300" i="1" dirty="0">
                          <a:latin typeface="Arial Narrow" panose="020B0606020202030204" pitchFamily="34" charset="0"/>
                        </a:rPr>
                        <a:t>g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5644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3. Moles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 of 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en-US" altLang="ko-KR" sz="1300" i="1" baseline="0" dirty="0">
                          <a:latin typeface="Arial Narrow" panose="020B0606020202030204" pitchFamily="34" charset="0"/>
                        </a:rPr>
                        <a:t>g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) evolved  (</a:t>
                      </a:r>
                      <a:r>
                        <a:rPr lang="en-US" altLang="ko-KR" sz="1300" i="1" baseline="0" dirty="0" err="1">
                          <a:latin typeface="Arial Narrow" panose="020B0606020202030204" pitchFamily="34" charset="0"/>
                        </a:rPr>
                        <a:t>mol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88023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4297" y="115749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D. Amount of Carbone Dioxide Gas Evolved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504862"/>
              </p:ext>
            </p:extLst>
          </p:nvPr>
        </p:nvGraphicFramePr>
        <p:xfrm>
          <a:off x="803293" y="3571700"/>
          <a:ext cx="7272807" cy="1559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184576">
                  <a:extLst>
                    <a:ext uri="{9D8B030D-6E8A-4147-A177-3AD203B41FA5}">
                      <a16:colId xmlns:a16="http://schemas.microsoft.com/office/drawing/2014/main" val="74090213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6155948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578271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Trial 1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Trial 2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47504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1. Pressure of dry 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 (g) (</a:t>
                      </a:r>
                      <a:r>
                        <a:rPr lang="en-US" altLang="ko-KR" sz="1300" i="1" dirty="0" err="1">
                          <a:latin typeface="Arial Narrow" panose="020B0606020202030204" pitchFamily="34" charset="0"/>
                        </a:rPr>
                        <a:t>atm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). 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574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2. Volume of 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(g) at STP (</a:t>
                      </a:r>
                      <a:r>
                        <a:rPr lang="en-US" altLang="ko-KR" sz="1300" i="1" dirty="0">
                          <a:latin typeface="Arial Narrow" panose="020B0606020202030204" pitchFamily="34" charset="0"/>
                        </a:rPr>
                        <a:t>L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5644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3. Molar volume of 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(g) at STP (</a:t>
                      </a:r>
                      <a:r>
                        <a:rPr lang="en-US" altLang="ko-KR" sz="1300" i="1" dirty="0">
                          <a:latin typeface="Arial Narrow" panose="020B0606020202030204" pitchFamily="34" charset="0"/>
                        </a:rPr>
                        <a:t>L/</a:t>
                      </a:r>
                      <a:r>
                        <a:rPr lang="en-US" altLang="ko-KR" sz="1300" i="1" dirty="0" err="1">
                          <a:latin typeface="Arial Narrow" panose="020B0606020202030204" pitchFamily="34" charset="0"/>
                        </a:rPr>
                        <a:t>mol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).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88023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4. Average molar volume of 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(g) at STP (</a:t>
                      </a:r>
                      <a:r>
                        <a:rPr lang="en-US" altLang="ko-KR" sz="1300" i="1" dirty="0">
                          <a:latin typeface="Arial Narrow" panose="020B0606020202030204" pitchFamily="34" charset="0"/>
                        </a:rPr>
                        <a:t>L/</a:t>
                      </a:r>
                      <a:r>
                        <a:rPr lang="en-US" altLang="ko-KR" sz="1300" i="1" dirty="0" err="1">
                          <a:latin typeface="Arial Narrow" panose="020B0606020202030204" pitchFamily="34" charset="0"/>
                        </a:rPr>
                        <a:t>mol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49426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3795" y="300734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E. Molar Volume of CO</a:t>
            </a:r>
            <a:r>
              <a:rPr lang="en-US" altLang="ko-KR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Gas</a:t>
            </a:r>
          </a:p>
        </p:txBody>
      </p:sp>
    </p:spTree>
    <p:extLst>
      <p:ext uri="{BB962C8B-B14F-4D97-AF65-F5344CB8AC3E}">
        <p14:creationId xmlns:p14="http://schemas.microsoft.com/office/powerpoint/2010/main" val="134052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95DCE5-0B49-4E4E-B661-7044E4C7A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354393"/>
              </p:ext>
            </p:extLst>
          </p:nvPr>
        </p:nvGraphicFramePr>
        <p:xfrm>
          <a:off x="785132" y="1943869"/>
          <a:ext cx="7272807" cy="18567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184576">
                  <a:extLst>
                    <a:ext uri="{9D8B030D-6E8A-4147-A177-3AD203B41FA5}">
                      <a16:colId xmlns:a16="http://schemas.microsoft.com/office/drawing/2014/main" val="74090213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6155948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578271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Trial 1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Trial 2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47504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1. Moles of CaCO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3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 in sample from </a:t>
                      </a:r>
                      <a:r>
                        <a:rPr lang="en-US" altLang="ko-KR" sz="1300" dirty="0" err="1">
                          <a:latin typeface="Arial Narrow" panose="020B0606020202030204" pitchFamily="34" charset="0"/>
                        </a:rPr>
                        <a:t>mol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 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 generated (</a:t>
                      </a:r>
                      <a:r>
                        <a:rPr lang="en-US" altLang="ko-KR" sz="1300" dirty="0" err="1">
                          <a:latin typeface="Arial Narrow" panose="020B0606020202030204" pitchFamily="34" charset="0"/>
                        </a:rPr>
                        <a:t>mol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). See equation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 13.1.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574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2. Mass of CaCO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3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 in sample (</a:t>
                      </a:r>
                      <a:r>
                        <a:rPr lang="en-US" altLang="ko-KR" sz="1300" i="1" dirty="0">
                          <a:latin typeface="Arial Narrow" panose="020B0606020202030204" pitchFamily="34" charset="0"/>
                        </a:rPr>
                        <a:t>g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5644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3. Mass of original sample (</a:t>
                      </a:r>
                      <a:r>
                        <a:rPr lang="en-US" altLang="ko-KR" sz="1300" i="1" dirty="0">
                          <a:latin typeface="Arial Narrow" panose="020B0606020202030204" pitchFamily="34" charset="0"/>
                        </a:rPr>
                        <a:t>g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088023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4. Percent of CaCO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3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 in sample (</a:t>
                      </a:r>
                      <a:r>
                        <a:rPr lang="en-US" altLang="ko-KR" sz="1300" i="1" dirty="0">
                          <a:latin typeface="Arial Narrow" panose="020B0606020202030204" pitchFamily="34" charset="0"/>
                        </a:rPr>
                        <a:t>%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33205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5. Average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 percent of CaCO3 in sample (%)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   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394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46563E-04F0-2D48-BBC4-B95DFE9EA456}"/>
              </a:ext>
            </a:extLst>
          </p:cNvPr>
          <p:cNvSpPr txBox="1"/>
          <p:nvPr/>
        </p:nvSpPr>
        <p:spPr>
          <a:xfrm>
            <a:off x="785132" y="1424086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F.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Percent</a:t>
            </a:r>
            <a:r>
              <a:rPr lang="en-US" altLang="ko-KR" b="1" dirty="0"/>
              <a:t> CaCO</a:t>
            </a:r>
            <a:r>
              <a:rPr lang="en-US" altLang="ko-KR" b="1" baseline="-25000" dirty="0"/>
              <a:t>3</a:t>
            </a:r>
            <a:r>
              <a:rPr lang="en-US" altLang="ko-KR" b="1" dirty="0"/>
              <a:t> in Mixture</a:t>
            </a:r>
          </a:p>
        </p:txBody>
      </p:sp>
    </p:spTree>
    <p:extLst>
      <p:ext uri="{BB962C8B-B14F-4D97-AF65-F5344CB8AC3E}">
        <p14:creationId xmlns:p14="http://schemas.microsoft.com/office/powerpoint/2010/main" val="211642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1BB82460-EEAE-471D-A106-A7EA2C930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56" y="512029"/>
            <a:ext cx="849694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hangingPunct="1"/>
            <a:r>
              <a:rPr lang="en-US" altLang="ko-KR" sz="2800" b="1" dirty="0">
                <a:latin typeface="Abadi Extra Light" panose="020B0204020104020204" pitchFamily="34" charset="0"/>
                <a:cs typeface="Arial" panose="020B0604020202020204" pitchFamily="34" charset="0"/>
              </a:rPr>
              <a:t>2. Sample preparation</a:t>
            </a:r>
          </a:p>
          <a:p>
            <a:pPr algn="just" eaLnBrk="1" hangingPunct="1"/>
            <a:r>
              <a:rPr lang="en-US" altLang="ko-KR" sz="2800" b="1" dirty="0">
                <a:latin typeface="Abadi Extra Light" panose="020B0204020104020204" pitchFamily="34" charset="0"/>
                <a:cs typeface="Arial" panose="020B0604020202020204" pitchFamily="34" charset="0"/>
              </a:rPr>
              <a:t> A.1 Mass of heterogeneous sample</a:t>
            </a:r>
            <a:endParaRPr lang="en-US" altLang="ko-KR" sz="2800" dirty="0">
              <a:latin typeface="Abadi Extra Light" panose="020B0204020104020204" pitchFamily="34" charset="0"/>
              <a:ea typeface="HY신명조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499529-8C1F-4DB6-ACC3-CB191E418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" t="10401" r="19378"/>
          <a:stretch/>
        </p:blipFill>
        <p:spPr>
          <a:xfrm rot="5400000">
            <a:off x="647750" y="2001072"/>
            <a:ext cx="4116477" cy="36192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730CF1-ABB5-45B0-9B27-2607593C5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84" t="26203" r="20918" b="13376"/>
          <a:stretch/>
        </p:blipFill>
        <p:spPr>
          <a:xfrm rot="5400000">
            <a:off x="4602548" y="2127006"/>
            <a:ext cx="4116475" cy="336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8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6"/>
          <p:cNvSpPr txBox="1">
            <a:spLocks noChangeArrowheads="1"/>
          </p:cNvSpPr>
          <p:nvPr/>
        </p:nvSpPr>
        <p:spPr bwMode="auto">
          <a:xfrm>
            <a:off x="431924" y="323069"/>
            <a:ext cx="8280151" cy="109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hangingPunct="1"/>
            <a:r>
              <a:rPr lang="en-US" altLang="ko-KR" sz="2800" b="1" dirty="0">
                <a:latin typeface="Abadi Extra Light" panose="020B0204020104020204" pitchFamily="34" charset="0"/>
                <a:ea typeface="HY신명조" panose="02030600000101010101" pitchFamily="18" charset="-127"/>
                <a:cs typeface="Arial" panose="020B0604020202020204" pitchFamily="34" charset="0"/>
              </a:rPr>
              <a:t>A.2 Mass of CO</a:t>
            </a:r>
            <a:r>
              <a:rPr lang="en-US" altLang="ko-KR" sz="2800" b="1" baseline="-25000" dirty="0">
                <a:latin typeface="Abadi Extra Light" panose="020B0204020104020204" pitchFamily="34" charset="0"/>
                <a:ea typeface="HY신명조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en-US" altLang="ko-KR" sz="2800" b="1" dirty="0">
                <a:latin typeface="Abadi Extra Light" panose="020B0204020104020204" pitchFamily="34" charset="0"/>
                <a:ea typeface="HY신명조" panose="02030600000101010101" pitchFamily="18" charset="-127"/>
                <a:cs typeface="Arial" panose="020B0604020202020204" pitchFamily="34" charset="0"/>
              </a:rPr>
              <a:t> generator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ko-KR" sz="2800" dirty="0">
                <a:solidFill>
                  <a:srgbClr val="0000CC"/>
                </a:solidFill>
                <a:latin typeface="Abadi Extra Light" panose="020B0204020104020204" pitchFamily="34" charset="0"/>
                <a:ea typeface="HY신명조" panose="02030600000101010101" pitchFamily="18" charset="-127"/>
                <a:cs typeface="Arial" panose="020B0604020202020204" pitchFamily="34" charset="0"/>
              </a:rPr>
              <a:t>Measure the combined mass of this CO</a:t>
            </a:r>
            <a:r>
              <a:rPr lang="en-US" altLang="ko-KR" sz="2800" baseline="-25000" dirty="0">
                <a:solidFill>
                  <a:srgbClr val="0000CC"/>
                </a:solidFill>
                <a:latin typeface="Abadi Extra Light" panose="020B0204020104020204" pitchFamily="34" charset="0"/>
                <a:ea typeface="HY신명조" panose="02030600000101010101" pitchFamily="18" charset="-127"/>
                <a:cs typeface="Arial" panose="020B0604020202020204" pitchFamily="34" charset="0"/>
              </a:rPr>
              <a:t>2</a:t>
            </a:r>
            <a:r>
              <a:rPr lang="en-US" altLang="ko-KR" sz="2800" dirty="0">
                <a:solidFill>
                  <a:srgbClr val="0000CC"/>
                </a:solidFill>
                <a:latin typeface="Abadi Extra Light" panose="020B0204020104020204" pitchFamily="34" charset="0"/>
                <a:ea typeface="HY신명조" panose="02030600000101010101" pitchFamily="18" charset="-127"/>
                <a:cs typeface="Arial" panose="020B0604020202020204" pitchFamily="34" charset="0"/>
              </a:rPr>
              <a:t> generator below</a:t>
            </a:r>
            <a:endParaRPr lang="en-US" altLang="ko-KR" sz="2800" dirty="0"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7563" t="3526" r="18002" b="9151"/>
          <a:stretch/>
        </p:blipFill>
        <p:spPr>
          <a:xfrm>
            <a:off x="1135763" y="1483355"/>
            <a:ext cx="2951927" cy="46495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91A826-9B50-9848-B1E1-8D58E8606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1" t="21929" r="25258" b="22106"/>
          <a:stretch/>
        </p:blipFill>
        <p:spPr>
          <a:xfrm rot="5400000">
            <a:off x="4112034" y="2290563"/>
            <a:ext cx="4649521" cy="30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3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D70ADF-73CF-3840-A5E9-EC134498D084}"/>
              </a:ext>
            </a:extLst>
          </p:cNvPr>
          <p:cNvGrpSpPr/>
          <p:nvPr/>
        </p:nvGrpSpPr>
        <p:grpSpPr>
          <a:xfrm>
            <a:off x="910440" y="2116599"/>
            <a:ext cx="3060576" cy="3892395"/>
            <a:chOff x="4767306" y="1063234"/>
            <a:chExt cx="3600000" cy="480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167306" y="1663234"/>
              <a:ext cx="4800000" cy="3600000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 rot="10551264">
              <a:off x="6994389" y="3871644"/>
              <a:ext cx="405316" cy="15405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 rot="21339197">
              <a:off x="7496184" y="3768934"/>
              <a:ext cx="790330" cy="359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34 mL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 Box 6">
            <a:extLst>
              <a:ext uri="{FF2B5EF4-FFF2-40B4-BE49-F238E27FC236}">
                <a16:creationId xmlns:a16="http://schemas.microsoft.com/office/drawing/2014/main" id="{5673D6D5-A1FC-9B40-8D4A-E32787236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270" y="644475"/>
            <a:ext cx="87408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hangingPunct="1"/>
            <a:r>
              <a:rPr lang="en-US" altLang="ko-KR" sz="2600" b="1" dirty="0">
                <a:latin typeface="Abadi Extra Light" panose="020B0204020104020204" pitchFamily="34" charset="0"/>
                <a:ea typeface="HY신명조" panose="02030600000101010101" pitchFamily="18" charset="-127"/>
                <a:cs typeface="Arial" panose="020B0604020202020204" pitchFamily="34" charset="0"/>
              </a:rPr>
              <a:t>C.3. Volume of </a:t>
            </a:r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CO</a:t>
            </a:r>
            <a:r>
              <a:rPr lang="en-US" altLang="ko-KR" sz="26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(g) generated,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final reading of volume of water </a:t>
            </a:r>
            <a:endParaRPr lang="en-US" altLang="ko-KR" sz="2600" b="1" dirty="0">
              <a:latin typeface="Abadi Extra Light" panose="020B0204020104020204" pitchFamily="34" charset="0"/>
              <a:ea typeface="HY신명조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BFCBBF-E0E6-0F43-A7D2-47330F9BC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4" r="35009" b="16751"/>
          <a:stretch/>
        </p:blipFill>
        <p:spPr>
          <a:xfrm rot="5400000">
            <a:off x="4443723" y="2324220"/>
            <a:ext cx="3768042" cy="3352800"/>
          </a:xfrm>
          <a:prstGeom prst="rect">
            <a:avLst/>
          </a:prstGeom>
        </p:spPr>
      </p:pic>
      <p:sp>
        <p:nvSpPr>
          <p:cNvPr id="13" name="오른쪽 화살표 5">
            <a:extLst>
              <a:ext uri="{FF2B5EF4-FFF2-40B4-BE49-F238E27FC236}">
                <a16:creationId xmlns:a16="http://schemas.microsoft.com/office/drawing/2014/main" id="{0060FD22-5E0D-2743-8D3A-9D80F2632D57}"/>
              </a:ext>
            </a:extLst>
          </p:cNvPr>
          <p:cNvSpPr/>
          <p:nvPr/>
        </p:nvSpPr>
        <p:spPr>
          <a:xfrm rot="10551264">
            <a:off x="6583950" y="5322105"/>
            <a:ext cx="405316" cy="15405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B95F98-065C-E243-9709-7158E18E2DE5}"/>
              </a:ext>
            </a:extLst>
          </p:cNvPr>
          <p:cNvSpPr/>
          <p:nvPr/>
        </p:nvSpPr>
        <p:spPr>
          <a:xfrm rot="21339197">
            <a:off x="7085745" y="5219395"/>
            <a:ext cx="790330" cy="359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35 mL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4BC23-2BDB-3447-BFDE-F13395FA0366}"/>
              </a:ext>
            </a:extLst>
          </p:cNvPr>
          <p:cNvSpPr txBox="1"/>
          <p:nvPr/>
        </p:nvSpPr>
        <p:spPr>
          <a:xfrm>
            <a:off x="697010" y="2183921"/>
            <a:ext cx="348743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C.3.</a:t>
            </a:r>
            <a:r>
              <a:rPr kumimoji="1" lang="ko-KR" altLang="en-US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Volume</a:t>
            </a:r>
            <a:r>
              <a:rPr kumimoji="1" lang="ko-KR" altLang="en-US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of</a:t>
            </a:r>
            <a:r>
              <a:rPr kumimoji="1" lang="ko-KR" altLang="en-US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CO</a:t>
            </a:r>
            <a:r>
              <a:rPr kumimoji="1" lang="en-US" altLang="ko-KR" sz="1600" b="1" baseline="-25000" dirty="0">
                <a:latin typeface="Arial Narrow" panose="020B060602020203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ko-KR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(g)</a:t>
            </a:r>
            <a:r>
              <a:rPr kumimoji="1" lang="ko-KR" altLang="en-US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collected</a:t>
            </a:r>
            <a:r>
              <a:rPr kumimoji="1" lang="ko-KR" altLang="en-US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600" b="1" dirty="0">
                <a:latin typeface="Arial Narrow" panose="020B0606020202030204" pitchFamily="34" charset="0"/>
                <a:cs typeface="Arial" panose="020B0604020202020204" pitchFamily="34" charset="0"/>
              </a:rPr>
              <a:t>(L)</a:t>
            </a:r>
          </a:p>
          <a:p>
            <a:pPr algn="ctr"/>
            <a:r>
              <a:rPr kumimoji="1" lang="en-US" altLang="ko-KR" sz="1600" b="1" dirty="0">
                <a:solidFill>
                  <a:srgbClr val="0000C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Trial 1</a:t>
            </a:r>
            <a:endParaRPr kumimoji="1" lang="ko-KR" altLang="en-US" sz="1600" b="1" dirty="0">
              <a:solidFill>
                <a:srgbClr val="0000C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1B5E67-537A-EA4E-A75B-E1639736C87D}"/>
              </a:ext>
            </a:extLst>
          </p:cNvPr>
          <p:cNvSpPr/>
          <p:nvPr/>
        </p:nvSpPr>
        <p:spPr>
          <a:xfrm>
            <a:off x="209550" y="1221549"/>
            <a:ext cx="8267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000" dirty="0">
                <a:solidFill>
                  <a:srgbClr val="0000CC"/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Initial reading of volume of water in CO</a:t>
            </a:r>
            <a:r>
              <a:rPr lang="en-US" altLang="ko-KR" sz="2000" baseline="-25000" dirty="0">
                <a:solidFill>
                  <a:srgbClr val="0000CC"/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000" dirty="0">
                <a:solidFill>
                  <a:srgbClr val="0000CC"/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-collecting graduated cylinder (</a:t>
            </a:r>
            <a:r>
              <a:rPr lang="en-US" altLang="ko-KR" sz="2000" i="1" dirty="0">
                <a:solidFill>
                  <a:srgbClr val="0000CC"/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mL</a:t>
            </a:r>
            <a:r>
              <a:rPr lang="en-US" altLang="ko-KR" sz="2000" dirty="0">
                <a:solidFill>
                  <a:srgbClr val="0000CC"/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sz="2000" dirty="0">
                <a:solidFill>
                  <a:srgbClr val="0000CC"/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      : </a:t>
            </a:r>
            <a:r>
              <a:rPr lang="en-US" altLang="ko-KR" sz="2000" b="1" dirty="0">
                <a:solidFill>
                  <a:srgbClr val="0000CC"/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0 mL (both)</a:t>
            </a:r>
            <a:endParaRPr lang="ko-KR" altLang="en-US" sz="2000" b="1" dirty="0">
              <a:solidFill>
                <a:srgbClr val="0000CC"/>
              </a:solidFill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9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6"/>
          <p:cNvSpPr txBox="1">
            <a:spLocks noChangeArrowheads="1"/>
          </p:cNvSpPr>
          <p:nvPr/>
        </p:nvSpPr>
        <p:spPr bwMode="auto">
          <a:xfrm>
            <a:off x="537941" y="1040970"/>
            <a:ext cx="80681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C.4. Determine the temperature of CO</a:t>
            </a:r>
            <a:r>
              <a:rPr lang="en-US" altLang="ko-KR" sz="28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(g)</a:t>
            </a:r>
            <a:endParaRPr lang="en-US" altLang="ko-KR" sz="2800" dirty="0">
              <a:latin typeface="Abadi Extra Light" panose="020B0204020104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7706B-C55C-C244-B23B-7E4EC29C6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13" t="18608" r="25728" b="22996"/>
          <a:stretch/>
        </p:blipFill>
        <p:spPr>
          <a:xfrm rot="5400000">
            <a:off x="1097797" y="1615126"/>
            <a:ext cx="2696901" cy="36277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D4C5EC-F9D9-C145-A2A7-7E02B1785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56" r="25347" b="18776"/>
          <a:stretch/>
        </p:blipFill>
        <p:spPr>
          <a:xfrm rot="5400000">
            <a:off x="5178437" y="1785992"/>
            <a:ext cx="2696900" cy="32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04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6"/>
          <p:cNvSpPr txBox="1">
            <a:spLocks noChangeArrowheads="1"/>
          </p:cNvSpPr>
          <p:nvPr/>
        </p:nvSpPr>
        <p:spPr bwMode="auto">
          <a:xfrm>
            <a:off x="629375" y="351125"/>
            <a:ext cx="806811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C.5. Determine the pressure of the CO</a:t>
            </a:r>
            <a:r>
              <a:rPr lang="en-US" altLang="ko-KR" sz="28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(g)</a:t>
            </a:r>
            <a:endParaRPr lang="en-US" altLang="ko-KR" sz="2800" b="1" baseline="-250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pPr marL="342900" indent="-342900" algn="just">
              <a:defRPr/>
            </a:pPr>
            <a:r>
              <a:rPr lang="en-US" altLang="ko-KR" sz="2800" b="1" dirty="0">
                <a:latin typeface="Abadi Extra Light" panose="020B0204020104020204" pitchFamily="34" charset="0"/>
                <a:cs typeface="Arial" panose="020B0604020202020204" pitchFamily="34" charset="0"/>
              </a:rPr>
              <a:t>C.6. Vapor pressure of H</a:t>
            </a:r>
            <a:r>
              <a:rPr lang="en-US" altLang="ko-KR" sz="2800" b="1" baseline="-25000" dirty="0">
                <a:latin typeface="Abadi Extra Light" panose="020B0204020104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800" b="1" dirty="0">
                <a:latin typeface="Abadi Extra Light" panose="020B0204020104020204" pitchFamily="34" charset="0"/>
                <a:cs typeface="Arial" panose="020B0604020202020204" pitchFamily="34" charset="0"/>
              </a:rPr>
              <a:t>O : Appendix C</a:t>
            </a:r>
            <a:endParaRPr lang="en-US" altLang="ko-KR" sz="2800" dirty="0">
              <a:latin typeface="Abadi Extra Light" panose="020B0204020104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6886"/>
          <a:stretch/>
        </p:blipFill>
        <p:spPr>
          <a:xfrm rot="5400000">
            <a:off x="2158597" y="1860860"/>
            <a:ext cx="4650169" cy="41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8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1733" y="1728176"/>
            <a:ext cx="4612756" cy="3459567"/>
          </a:xfrm>
          <a:prstGeom prst="rect">
            <a:avLst/>
          </a:prstGeom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43711187-0C8B-4949-AACF-BF47B4C8E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250" y="527358"/>
            <a:ext cx="80681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defRPr/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D.1.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Mass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of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generator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+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sample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after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cs typeface="Arial" panose="020B0604020202020204" pitchFamily="34" charset="0"/>
              </a:rPr>
              <a:t>reaction(g)</a:t>
            </a:r>
            <a:endParaRPr lang="en-US" altLang="ko-KR" sz="2800" b="1" baseline="-25000" dirty="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E39B98-BCF5-7E4F-9C61-47C269B32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95" r="35475" b="21308"/>
          <a:stretch/>
        </p:blipFill>
        <p:spPr>
          <a:xfrm rot="5400000">
            <a:off x="4218373" y="1894818"/>
            <a:ext cx="4655353" cy="315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8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6650" y="2861613"/>
            <a:ext cx="6048672" cy="574325"/>
          </a:xfrm>
        </p:spPr>
        <p:txBody>
          <a:bodyPr>
            <a:noAutofit/>
          </a:bodyPr>
          <a:lstStyle/>
          <a:p>
            <a:pPr algn="l"/>
            <a:r>
              <a:rPr lang="en-US" altLang="ko-KR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Sheet</a:t>
            </a:r>
            <a:endParaRPr lang="ko-KR" altLang="en-US" sz="7200" b="1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9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450" y="121238"/>
            <a:ext cx="6048672" cy="574325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Sheet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789531" y="1744478"/>
          <a:ext cx="7272807" cy="12623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184576">
                  <a:extLst>
                    <a:ext uri="{9D8B030D-6E8A-4147-A177-3AD203B41FA5}">
                      <a16:colId xmlns:a16="http://schemas.microsoft.com/office/drawing/2014/main" val="74090213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6155948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578271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Trial 1</a:t>
                      </a:r>
                      <a:endParaRPr lang="ko-KR" altLang="en-US" sz="1300" dirty="0">
                        <a:latin typeface="Arial Narrow" panose="020B0606020202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Trial 2</a:t>
                      </a:r>
                      <a:endParaRPr lang="ko-KR" altLang="en-US" sz="1300" dirty="0">
                        <a:latin typeface="Arial Narrow" panose="020B0606020202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47504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1. Mass of sample (g)</a:t>
                      </a:r>
                      <a:endParaRPr lang="ko-KR" altLang="en-US" sz="1300" dirty="0">
                        <a:latin typeface="Arial Narrow" panose="020B0606020202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574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2. Mass of generator + sample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 before reaction (</a:t>
                      </a:r>
                      <a:r>
                        <a:rPr lang="en-US" altLang="ko-KR" sz="1300" i="1" baseline="0" dirty="0"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5644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  <a:cs typeface="Arial" panose="020B0604020202020204" pitchFamily="34" charset="0"/>
                        </a:rPr>
                        <a:t>3. Instructor’s approval of apparatus</a:t>
                      </a:r>
                      <a:endParaRPr lang="ko-KR" altLang="en-US" sz="1300" dirty="0">
                        <a:latin typeface="Arial Narrow" panose="020B0606020202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0088023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0496" y="846326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AutoNum type="alphaUcPeriod"/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Sample Preparation and Setup Apparatus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496" y="1182780"/>
            <a:ext cx="9600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Calculation of mass of CaCO</a:t>
            </a:r>
            <a:r>
              <a:rPr lang="en-US" altLang="ko-KR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sample for analysis ([</a:t>
            </a:r>
            <a:r>
              <a:rPr lang="en-US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rom Prelaboratory Assignment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question 2(a)]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8B49A0-E77C-1C43-A0AB-883EAAFFC0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531" y="3872132"/>
          <a:ext cx="7272807" cy="24511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184576">
                  <a:extLst>
                    <a:ext uri="{9D8B030D-6E8A-4147-A177-3AD203B41FA5}">
                      <a16:colId xmlns:a16="http://schemas.microsoft.com/office/drawing/2014/main" val="74090213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4261559481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2578271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Trial 1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Trial 2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47504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1. Initial reading of volume of water in 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-collecting graduated cylinder (</a:t>
                      </a:r>
                      <a:r>
                        <a:rPr lang="en-US" altLang="ko-KR" sz="1300" i="1" dirty="0">
                          <a:latin typeface="Arial Narrow" panose="020B0606020202030204" pitchFamily="34" charset="0"/>
                        </a:rPr>
                        <a:t>mL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574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2. Final reading of volume of water in 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-collecting graduated cylinder 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en-US" altLang="ko-KR" sz="1300" i="1" baseline="0" dirty="0">
                          <a:latin typeface="Arial Narrow" panose="020B0606020202030204" pitchFamily="34" charset="0"/>
                        </a:rPr>
                        <a:t>mL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5644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3. Volume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 of 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en-US" altLang="ko-KR" sz="1300" i="1" baseline="0" dirty="0">
                          <a:latin typeface="Arial Narrow" panose="020B0606020202030204" pitchFamily="34" charset="0"/>
                        </a:rPr>
                        <a:t>g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) collected (</a:t>
                      </a:r>
                      <a:r>
                        <a:rPr lang="en-US" altLang="ko-KR" sz="1300" i="1" baseline="0" dirty="0">
                          <a:latin typeface="Arial Narrow" panose="020B0606020202030204" pitchFamily="34" charset="0"/>
                        </a:rPr>
                        <a:t>L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88023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4. Temperature of water (</a:t>
                      </a:r>
                      <a:r>
                        <a:rPr lang="en-US" altLang="ko-KR" sz="1300" i="1" baseline="30000" dirty="0" err="1">
                          <a:latin typeface="Arial Narrow" panose="020B0606020202030204" pitchFamily="34" charset="0"/>
                        </a:rPr>
                        <a:t>o</a:t>
                      </a:r>
                      <a:r>
                        <a:rPr lang="en-US" altLang="ko-KR" sz="1300" i="1" dirty="0" err="1">
                          <a:latin typeface="Arial Narrow" panose="020B0606020202030204" pitchFamily="34" charset="0"/>
                        </a:rPr>
                        <a:t>C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263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5. Barometric pressure (</a:t>
                      </a:r>
                      <a:r>
                        <a:rPr lang="en-US" altLang="ko-KR" sz="1300" i="1" dirty="0" err="1">
                          <a:latin typeface="Arial Narrow" panose="020B0606020202030204" pitchFamily="34" charset="0"/>
                        </a:rPr>
                        <a:t>torr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37537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6.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 Vapor pressure of H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O at  (            ) </a:t>
                      </a:r>
                      <a:r>
                        <a:rPr lang="en-US" altLang="ko-KR" sz="1300" i="1" baseline="30000" dirty="0" err="1">
                          <a:latin typeface="Arial Narrow" panose="020B0606020202030204" pitchFamily="34" charset="0"/>
                        </a:rPr>
                        <a:t>o</a:t>
                      </a:r>
                      <a:r>
                        <a:rPr lang="en-US" altLang="ko-KR" sz="1300" i="1" baseline="0" dirty="0" err="1">
                          <a:latin typeface="Arial Narrow" panose="020B0606020202030204" pitchFamily="34" charset="0"/>
                        </a:rPr>
                        <a:t>C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 (</a:t>
                      </a:r>
                      <a:r>
                        <a:rPr lang="en-US" altLang="ko-KR" sz="1300" i="1" baseline="0" dirty="0">
                          <a:latin typeface="Arial Narrow" panose="020B0606020202030204" pitchFamily="34" charset="0"/>
                        </a:rPr>
                        <a:t>torr</a:t>
                      </a:r>
                      <a:r>
                        <a:rPr lang="en-US" altLang="ko-KR" sz="1300" baseline="0" dirty="0">
                          <a:latin typeface="Arial Narrow" panose="020B0606020202030204" pitchFamily="34" charset="0"/>
                        </a:rPr>
                        <a:t>) 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33827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7. Pressure of dry CO</a:t>
                      </a:r>
                      <a:r>
                        <a:rPr lang="en-US" altLang="ko-KR" sz="1300" baseline="-25000" dirty="0">
                          <a:latin typeface="Arial Narrow" panose="020B0606020202030204" pitchFamily="34" charset="0"/>
                        </a:rPr>
                        <a:t>2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en-US" altLang="ko-KR" sz="1300" i="1" dirty="0">
                          <a:latin typeface="Arial Narrow" panose="020B0606020202030204" pitchFamily="34" charset="0"/>
                        </a:rPr>
                        <a:t>g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 (</a:t>
                      </a:r>
                      <a:r>
                        <a:rPr lang="en-US" altLang="ko-KR" sz="1300" i="1" dirty="0" err="1">
                          <a:latin typeface="Arial Narrow" panose="020B0606020202030204" pitchFamily="34" charset="0"/>
                        </a:rPr>
                        <a:t>torr</a:t>
                      </a: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rial Narrow" panose="020B0606020202030204" pitchFamily="34" charset="0"/>
                        </a:rPr>
                        <a:t>(          )</a:t>
                      </a:r>
                      <a:endParaRPr lang="ko-KR" altLang="en-US" sz="13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86910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3A718F9-3D5C-0649-8331-3C63469EFB00}"/>
              </a:ext>
            </a:extLst>
          </p:cNvPr>
          <p:cNvSpPr txBox="1"/>
          <p:nvPr/>
        </p:nvSpPr>
        <p:spPr>
          <a:xfrm>
            <a:off x="0" y="3279656"/>
            <a:ext cx="931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C. Determination of Volume, Temperature, and Pressure of the Carbon Dioxide Gas</a:t>
            </a:r>
          </a:p>
        </p:txBody>
      </p:sp>
    </p:spTree>
    <p:extLst>
      <p:ext uri="{BB962C8B-B14F-4D97-AF65-F5344CB8AC3E}">
        <p14:creationId xmlns:p14="http://schemas.microsoft.com/office/powerpoint/2010/main" val="472274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568</Words>
  <Application>Microsoft Office PowerPoint</Application>
  <PresentationFormat>화면 슬라이드 쇼(4:3)</PresentationFormat>
  <Paragraphs>98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HY신명조</vt:lpstr>
      <vt:lpstr>굴림</vt:lpstr>
      <vt:lpstr>맑은 고딕</vt:lpstr>
      <vt:lpstr>Abadi Extra Light</vt:lpstr>
      <vt:lpstr>Arial</vt:lpstr>
      <vt:lpstr>Arial Black</vt:lpstr>
      <vt:lpstr>Arial Narrow</vt:lpstr>
      <vt:lpstr>Calibri</vt:lpstr>
      <vt:lpstr>Calibri Light</vt:lpstr>
      <vt:lpstr>Sagona Book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Report Sheet</vt:lpstr>
      <vt:lpstr>Report Sheet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DABIN</dc:creator>
  <cp:lastModifiedBy>Kyung Ho Kang</cp:lastModifiedBy>
  <cp:revision>7</cp:revision>
  <dcterms:created xsi:type="dcterms:W3CDTF">2020-04-25T14:37:51Z</dcterms:created>
  <dcterms:modified xsi:type="dcterms:W3CDTF">2020-04-29T03:36:07Z</dcterms:modified>
</cp:coreProperties>
</file>